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6" r:id="rId2"/>
    <p:sldId id="259" r:id="rId3"/>
    <p:sldId id="260" r:id="rId4"/>
    <p:sldId id="274" r:id="rId5"/>
    <p:sldId id="275" r:id="rId6"/>
    <p:sldId id="283" r:id="rId7"/>
    <p:sldId id="289" r:id="rId8"/>
    <p:sldId id="284" r:id="rId9"/>
    <p:sldId id="285" r:id="rId10"/>
    <p:sldId id="286" r:id="rId11"/>
    <p:sldId id="288" r:id="rId12"/>
    <p:sldId id="272" r:id="rId13"/>
    <p:sldId id="278" r:id="rId14"/>
    <p:sldId id="276" r:id="rId15"/>
    <p:sldId id="277" r:id="rId16"/>
    <p:sldId id="261" r:id="rId17"/>
    <p:sldId id="279" r:id="rId18"/>
    <p:sldId id="280" r:id="rId19"/>
    <p:sldId id="281" r:id="rId20"/>
    <p:sldId id="262" r:id="rId21"/>
    <p:sldId id="271" r:id="rId22"/>
  </p:sldIdLst>
  <p:sldSz cx="9144000" cy="6858000" type="screen4x3"/>
  <p:notesSz cx="6858000" cy="9144000"/>
  <p:defaultTextStyle>
    <a:defPPr>
      <a:defRPr lang="es-E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F9240"/>
    <a:srgbClr val="D4D542"/>
    <a:srgbClr val="D6D850"/>
    <a:srgbClr val="A6A6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807" autoAdjust="0"/>
    <p:restoredTop sz="94652" autoAdjust="0"/>
  </p:normalViewPr>
  <p:slideViewPr>
    <p:cSldViewPr>
      <p:cViewPr varScale="1">
        <p:scale>
          <a:sx n="96" d="100"/>
          <a:sy n="96" d="100"/>
        </p:scale>
        <p:origin x="48" y="1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bergm\Studium\PSIT\Switch\Zeiterfassung\Semester_2\Team_Semester_2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 lang="de-CH" sz="1400" strike="noStrike" spc="-1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Calibri"/>
              </a:defRPr>
            </a:pPr>
            <a:r>
              <a:rPr lang="de-CH" sz="1400" strike="noStrike" spc="-1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Projektverlauf M1</a:t>
            </a:r>
          </a:p>
        </c:rich>
      </c:tx>
      <c:overlay val="0"/>
    </c:title>
    <c:autoTitleDeleted val="0"/>
    <c:plotArea>
      <c:layout>
        <c:manualLayout>
          <c:layoutTarget val="inner"/>
          <c:xMode val="edge"/>
          <c:yMode val="edge"/>
          <c:x val="3.05817429294091E-2"/>
          <c:y val="0.15702479338843001"/>
          <c:w val="0.93883651414118197"/>
          <c:h val="0.6418732782369149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Team!$A$3</c:f>
              <c:strCache>
                <c:ptCount val="1"/>
                <c:pt idx="0">
                  <c:v>Projekt in Std</c:v>
                </c:pt>
              </c:strCache>
            </c:strRef>
          </c:tx>
          <c:spPr>
            <a:solidFill>
              <a:srgbClr val="5B9BD5"/>
            </a:solidFill>
            <a:ln>
              <a:noFill/>
            </a:ln>
          </c:spPr>
          <c:invertIfNegative val="0"/>
          <c:dLbls>
            <c:spPr>
              <a:noFill/>
              <a:ln>
                <a:noFill/>
              </a:ln>
              <a:effectLst/>
            </c:spPr>
            <c:dLblPos val="outEnd"/>
            <c:showLegendKey val="0"/>
            <c:showVal val="1"/>
            <c:showCatName val="0"/>
            <c:showSerName val="0"/>
            <c:showPercent val="0"/>
            <c:showBubbleSize val="1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Team!$B$2:$F$2</c:f>
              <c:strCache>
                <c:ptCount val="5"/>
                <c:pt idx="0">
                  <c:v>Bergmann Sascha</c:v>
                </c:pt>
                <c:pt idx="1">
                  <c:v>Lion Kunz</c:v>
                </c:pt>
                <c:pt idx="2">
                  <c:v>Cyril Müller</c:v>
                </c:pt>
                <c:pt idx="3">
                  <c:v>Dang Thien Nguyen</c:v>
                </c:pt>
                <c:pt idx="4">
                  <c:v>Team</c:v>
                </c:pt>
              </c:strCache>
            </c:strRef>
          </c:cat>
          <c:val>
            <c:numRef>
              <c:f>Team!$B$3:$F$3</c:f>
              <c:numCache>
                <c:formatCode>General</c:formatCode>
                <c:ptCount val="5"/>
                <c:pt idx="0">
                  <c:v>12</c:v>
                </c:pt>
                <c:pt idx="1">
                  <c:v>4.25</c:v>
                </c:pt>
                <c:pt idx="2">
                  <c:v>6.25</c:v>
                </c:pt>
                <c:pt idx="3">
                  <c:v>8</c:v>
                </c:pt>
                <c:pt idx="4">
                  <c:v>30.5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E4E-4921-B4D8-44E58C970D25}"/>
            </c:ext>
          </c:extLst>
        </c:ser>
        <c:ser>
          <c:idx val="1"/>
          <c:order val="1"/>
          <c:tx>
            <c:strRef>
              <c:f>Team!$A$7</c:f>
              <c:strCache>
                <c:ptCount val="1"/>
                <c:pt idx="0">
                  <c:v>Geplant M1</c:v>
                </c:pt>
              </c:strCache>
            </c:strRef>
          </c:tx>
          <c:spPr>
            <a:solidFill>
              <a:srgbClr val="A5A5A5"/>
            </a:solidFill>
            <a:ln>
              <a:noFill/>
            </a:ln>
          </c:spPr>
          <c:invertIfNegative val="0"/>
          <c:dLbls>
            <c:spPr>
              <a:noFill/>
              <a:ln>
                <a:noFill/>
              </a:ln>
              <a:effectLst/>
            </c:spPr>
            <c:dLblPos val="outEnd"/>
            <c:showLegendKey val="0"/>
            <c:showVal val="1"/>
            <c:showCatName val="0"/>
            <c:showSerName val="0"/>
            <c:showPercent val="0"/>
            <c:showBubbleSize val="1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Team!$B$2:$F$2</c:f>
              <c:strCache>
                <c:ptCount val="5"/>
                <c:pt idx="0">
                  <c:v>Bergmann Sascha</c:v>
                </c:pt>
                <c:pt idx="1">
                  <c:v>Lion Kunz</c:v>
                </c:pt>
                <c:pt idx="2">
                  <c:v>Cyril Müller</c:v>
                </c:pt>
                <c:pt idx="3">
                  <c:v>Dang Thien Nguyen</c:v>
                </c:pt>
                <c:pt idx="4">
                  <c:v>Team</c:v>
                </c:pt>
              </c:strCache>
            </c:strRef>
          </c:cat>
          <c:val>
            <c:numRef>
              <c:f>Team!$B$7:$F$7</c:f>
              <c:numCache>
                <c:formatCode>General</c:formatCode>
                <c:ptCount val="5"/>
                <c:pt idx="0">
                  <c:v>13.75</c:v>
                </c:pt>
                <c:pt idx="1">
                  <c:v>13.75</c:v>
                </c:pt>
                <c:pt idx="2">
                  <c:v>18.75</c:v>
                </c:pt>
                <c:pt idx="3">
                  <c:v>13.75</c:v>
                </c:pt>
                <c:pt idx="4">
                  <c:v>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E4E-4921-B4D8-44E58C970D2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1058700688"/>
        <c:axId val="-1058706672"/>
      </c:barChart>
      <c:catAx>
        <c:axId val="-10587006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ln w="9360">
            <a:solidFill>
              <a:srgbClr val="D9D9D9"/>
            </a:solidFill>
            <a:round/>
          </a:ln>
        </c:spPr>
        <c:txPr>
          <a:bodyPr/>
          <a:lstStyle/>
          <a:p>
            <a:pPr>
              <a:defRPr lang="de-CH" sz="900" strike="noStrike" spc="-1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Calibri"/>
              </a:defRPr>
            </a:pPr>
            <a:endParaRPr lang="en-US"/>
          </a:p>
        </c:txPr>
        <c:crossAx val="-1058706672"/>
        <c:crosses val="autoZero"/>
        <c:auto val="1"/>
        <c:lblAlgn val="ctr"/>
        <c:lblOffset val="100"/>
        <c:noMultiLvlLbl val="1"/>
      </c:catAx>
      <c:valAx>
        <c:axId val="-1058706672"/>
        <c:scaling>
          <c:orientation val="minMax"/>
        </c:scaling>
        <c:delete val="0"/>
        <c:axPos val="l"/>
        <c:majorGridlines>
          <c:spPr>
            <a:ln w="9360">
              <a:solidFill>
                <a:srgbClr val="D9D9D9"/>
              </a:solidFill>
              <a:round/>
            </a:ln>
          </c:spPr>
        </c:majorGridlines>
        <c:numFmt formatCode="General" sourceLinked="0"/>
        <c:majorTickMark val="none"/>
        <c:minorTickMark val="none"/>
        <c:tickLblPos val="nextTo"/>
        <c:spPr>
          <a:ln w="6480">
            <a:noFill/>
          </a:ln>
        </c:spPr>
        <c:txPr>
          <a:bodyPr/>
          <a:lstStyle/>
          <a:p>
            <a:pPr>
              <a:defRPr lang="de-CH" sz="900" strike="noStrike" spc="-1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Calibri"/>
              </a:defRPr>
            </a:pPr>
            <a:endParaRPr lang="en-US"/>
          </a:p>
        </c:txPr>
        <c:crossAx val="-1058700688"/>
        <c:crosses val="autoZero"/>
        <c:crossBetween val="between"/>
      </c:valAx>
      <c:spPr>
        <a:noFill/>
        <a:ln>
          <a:noFill/>
        </a:ln>
      </c:spPr>
    </c:plotArea>
    <c:legend>
      <c:legendPos val="b"/>
      <c:overlay val="0"/>
      <c:spPr>
        <a:noFill/>
        <a:ln>
          <a:noFill/>
        </a:ln>
      </c:spPr>
    </c:legend>
    <c:plotVisOnly val="1"/>
    <c:dispBlanksAs val="gap"/>
    <c:showDLblsOverMax val="1"/>
  </c:chart>
  <c:spPr>
    <a:solidFill>
      <a:srgbClr val="FFFFFF"/>
    </a:solidFill>
    <a:ln w="9360">
      <a:solidFill>
        <a:srgbClr val="D9D9D9"/>
      </a:solidFill>
      <a:round/>
    </a:ln>
  </c:sp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E9AE21-7CC6-4817-AF11-878DED5D1B64}" type="datetimeFigureOut">
              <a:rPr lang="en-GB" smtClean="0"/>
              <a:t>11/03/2016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219948-3B23-4123-8C0A-8C107FD10B5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47325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Geplant</a:t>
            </a:r>
            <a:r>
              <a:rPr lang="en-GB" dirty="0"/>
              <a:t> </a:t>
            </a:r>
            <a:r>
              <a:rPr lang="en-GB" dirty="0" err="1"/>
              <a:t>sind</a:t>
            </a:r>
            <a:r>
              <a:rPr lang="en-GB" dirty="0"/>
              <a:t> 53 </a:t>
            </a:r>
            <a:r>
              <a:rPr lang="en-GB" dirty="0" err="1"/>
              <a:t>Stunden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219948-3B23-4123-8C0A-8C107FD10B5E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71830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34925" y="6381750"/>
            <a:ext cx="1008063" cy="287338"/>
          </a:xfrm>
          <a:prstGeom prst="rect">
            <a:avLst/>
          </a:prstGeom>
          <a:solidFill>
            <a:srgbClr val="A6A6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de-CH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e-CH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 altLang="de-DE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 altLang="de-DE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2C1A82-377A-460E-BB10-1772E96A2C59}" type="slidenum">
              <a:rPr lang="es-ES" altLang="de-DE"/>
              <a:pPr>
                <a:defRPr/>
              </a:pPr>
              <a:t>‹#›</a:t>
            </a:fld>
            <a:endParaRPr lang="es-ES" altLang="de-DE"/>
          </a:p>
        </p:txBody>
      </p:sp>
    </p:spTree>
    <p:extLst>
      <p:ext uri="{BB962C8B-B14F-4D97-AF65-F5344CB8AC3E}">
        <p14:creationId xmlns:p14="http://schemas.microsoft.com/office/powerpoint/2010/main" val="14628815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 altLang="de-DE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 altLang="de-DE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E543EB8-5CD4-474C-ACB1-27EEFEC474D0}" type="slidenum">
              <a:rPr lang="es-ES" altLang="de-DE"/>
              <a:pPr>
                <a:defRPr/>
              </a:pPr>
              <a:t>‹#›</a:t>
            </a:fld>
            <a:endParaRPr lang="es-ES" altLang="de-DE"/>
          </a:p>
        </p:txBody>
      </p:sp>
    </p:spTree>
    <p:extLst>
      <p:ext uri="{BB962C8B-B14F-4D97-AF65-F5344CB8AC3E}">
        <p14:creationId xmlns:p14="http://schemas.microsoft.com/office/powerpoint/2010/main" val="29203918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 altLang="de-DE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 altLang="de-DE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F489C85-D5AC-4E82-9FAE-05DE790267FA}" type="slidenum">
              <a:rPr lang="es-ES" altLang="de-DE"/>
              <a:pPr>
                <a:defRPr/>
              </a:pPr>
              <a:t>‹#›</a:t>
            </a:fld>
            <a:endParaRPr lang="es-ES" altLang="de-DE"/>
          </a:p>
        </p:txBody>
      </p:sp>
    </p:spTree>
    <p:extLst>
      <p:ext uri="{BB962C8B-B14F-4D97-AF65-F5344CB8AC3E}">
        <p14:creationId xmlns:p14="http://schemas.microsoft.com/office/powerpoint/2010/main" val="32264308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  <a:endParaRPr lang="de-C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e-CH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 altLang="de-DE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 altLang="de-DE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206E917-01DC-444F-9DB5-FF2AD2E3775D}" type="slidenum">
              <a:rPr lang="es-ES" altLang="de-DE"/>
              <a:pPr>
                <a:defRPr/>
              </a:pPr>
              <a:t>‹#›</a:t>
            </a:fld>
            <a:endParaRPr lang="es-ES" altLang="de-DE"/>
          </a:p>
        </p:txBody>
      </p:sp>
    </p:spTree>
    <p:extLst>
      <p:ext uri="{BB962C8B-B14F-4D97-AF65-F5344CB8AC3E}">
        <p14:creationId xmlns:p14="http://schemas.microsoft.com/office/powerpoint/2010/main" val="32496504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 altLang="de-DE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 altLang="de-DE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BACA8AA-16DA-49DA-A17D-4DC11746A953}" type="slidenum">
              <a:rPr lang="es-ES" altLang="de-DE"/>
              <a:pPr>
                <a:defRPr/>
              </a:pPr>
              <a:t>‹#›</a:t>
            </a:fld>
            <a:endParaRPr lang="es-ES" altLang="de-DE"/>
          </a:p>
        </p:txBody>
      </p:sp>
    </p:spTree>
    <p:extLst>
      <p:ext uri="{BB962C8B-B14F-4D97-AF65-F5344CB8AC3E}">
        <p14:creationId xmlns:p14="http://schemas.microsoft.com/office/powerpoint/2010/main" val="29879739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  <a:endParaRPr lang="de-CH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 altLang="de-DE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 altLang="de-DE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3E87702-C004-4C5F-A131-0FDD6F3DAFCE}" type="slidenum">
              <a:rPr lang="es-ES" altLang="de-DE"/>
              <a:pPr>
                <a:defRPr/>
              </a:pPr>
              <a:t>‹#›</a:t>
            </a:fld>
            <a:endParaRPr lang="es-ES" altLang="de-DE"/>
          </a:p>
        </p:txBody>
      </p:sp>
    </p:spTree>
    <p:extLst>
      <p:ext uri="{BB962C8B-B14F-4D97-AF65-F5344CB8AC3E}">
        <p14:creationId xmlns:p14="http://schemas.microsoft.com/office/powerpoint/2010/main" val="40160490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8229600" cy="1144800"/>
          </a:xfr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>
              <a:defRPr lang="de-CH"/>
            </a:lvl1pPr>
          </a:lstStyle>
          <a:p>
            <a:pPr lvl="0"/>
            <a:r>
              <a:rPr lang="en-US" dirty="0"/>
              <a:t>Click to edit Master title style</a:t>
            </a:r>
            <a:endParaRPr lang="de-CH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 altLang="de-DE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 altLang="de-DE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5B54D68-5E13-4636-9DF1-B06E0C0C9CCA}" type="slidenum">
              <a:rPr lang="es-ES" altLang="de-DE"/>
              <a:pPr>
                <a:defRPr/>
              </a:pPr>
              <a:t>‹#›</a:t>
            </a:fld>
            <a:endParaRPr lang="es-ES" altLang="de-DE"/>
          </a:p>
        </p:txBody>
      </p:sp>
    </p:spTree>
    <p:extLst>
      <p:ext uri="{BB962C8B-B14F-4D97-AF65-F5344CB8AC3E}">
        <p14:creationId xmlns:p14="http://schemas.microsoft.com/office/powerpoint/2010/main" val="18307232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  <a:endParaRPr lang="de-CH" dirty="0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 altLang="de-DE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 altLang="de-DE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C446356-433B-421E-9044-CC814567F3C3}" type="slidenum">
              <a:rPr lang="es-ES" altLang="de-DE"/>
              <a:pPr>
                <a:defRPr/>
              </a:pPr>
              <a:t>‹#›</a:t>
            </a:fld>
            <a:endParaRPr lang="es-ES" altLang="de-DE"/>
          </a:p>
        </p:txBody>
      </p:sp>
    </p:spTree>
    <p:extLst>
      <p:ext uri="{BB962C8B-B14F-4D97-AF65-F5344CB8AC3E}">
        <p14:creationId xmlns:p14="http://schemas.microsoft.com/office/powerpoint/2010/main" val="10895364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 altLang="de-DE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 altLang="de-DE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32B7FF8-EB4E-49F7-A146-CED4CD0B0DF9}" type="slidenum">
              <a:rPr lang="es-ES" altLang="de-DE"/>
              <a:pPr>
                <a:defRPr/>
              </a:pPr>
              <a:t>‹#›</a:t>
            </a:fld>
            <a:endParaRPr lang="es-ES" altLang="de-DE"/>
          </a:p>
        </p:txBody>
      </p:sp>
    </p:spTree>
    <p:extLst>
      <p:ext uri="{BB962C8B-B14F-4D97-AF65-F5344CB8AC3E}">
        <p14:creationId xmlns:p14="http://schemas.microsoft.com/office/powerpoint/2010/main" val="23197764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 altLang="de-DE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 altLang="de-DE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F0596C5-5DB2-4266-AEA1-D822BF1AAB9D}" type="slidenum">
              <a:rPr lang="es-ES" altLang="de-DE"/>
              <a:pPr>
                <a:defRPr/>
              </a:pPr>
              <a:t>‹#›</a:t>
            </a:fld>
            <a:endParaRPr lang="es-ES" altLang="de-DE"/>
          </a:p>
        </p:txBody>
      </p:sp>
    </p:spTree>
    <p:extLst>
      <p:ext uri="{BB962C8B-B14F-4D97-AF65-F5344CB8AC3E}">
        <p14:creationId xmlns:p14="http://schemas.microsoft.com/office/powerpoint/2010/main" val="36562249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de-CH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 altLang="de-DE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 altLang="de-DE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EE819A9-E83E-40FD-8384-DFB58994FF10}" type="slidenum">
              <a:rPr lang="es-ES" altLang="de-DE"/>
              <a:pPr>
                <a:defRPr/>
              </a:pPr>
              <a:t>‹#›</a:t>
            </a:fld>
            <a:endParaRPr lang="es-ES" altLang="de-DE"/>
          </a:p>
        </p:txBody>
      </p:sp>
    </p:spTree>
    <p:extLst>
      <p:ext uri="{BB962C8B-B14F-4D97-AF65-F5344CB8AC3E}">
        <p14:creationId xmlns:p14="http://schemas.microsoft.com/office/powerpoint/2010/main" val="38679209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34925" y="6381750"/>
            <a:ext cx="1008063" cy="287338"/>
          </a:xfrm>
          <a:prstGeom prst="rect">
            <a:avLst/>
          </a:prstGeom>
          <a:solidFill>
            <a:srgbClr val="A6A6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de-CH"/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S" altLang="de-DE"/>
              <a:t>Haga clic para cambiar el estilo de título	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altLang="de-DE"/>
              <a:t>Haga clic para modificar el estilo de texto del patrón</a:t>
            </a:r>
          </a:p>
          <a:p>
            <a:pPr lvl="1"/>
            <a:r>
              <a:rPr lang="es-ES" altLang="de-DE"/>
              <a:t>Segundo nivel</a:t>
            </a:r>
          </a:p>
          <a:p>
            <a:pPr lvl="2"/>
            <a:r>
              <a:rPr lang="es-ES" altLang="de-DE"/>
              <a:t>Tercer nivel</a:t>
            </a:r>
          </a:p>
          <a:p>
            <a:pPr lvl="3"/>
            <a:r>
              <a:rPr lang="es-ES" altLang="de-DE"/>
              <a:t>Cuarto nivel</a:t>
            </a:r>
          </a:p>
          <a:p>
            <a:pPr lvl="4"/>
            <a:r>
              <a:rPr lang="es-ES" altLang="de-DE"/>
              <a:t>Quinto nivel</a:t>
            </a:r>
          </a:p>
        </p:txBody>
      </p:sp>
      <p:sp>
        <p:nvSpPr>
          <p:cNvPr id="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/>
            </a:lvl1pPr>
          </a:lstStyle>
          <a:p>
            <a:pPr>
              <a:defRPr/>
            </a:pPr>
            <a:endParaRPr lang="es-ES" altLang="de-DE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/>
            </a:lvl1pPr>
          </a:lstStyle>
          <a:p>
            <a:pPr>
              <a:defRPr/>
            </a:pPr>
            <a:endParaRPr lang="es-ES" altLang="de-DE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/>
            </a:lvl1pPr>
          </a:lstStyle>
          <a:p>
            <a:pPr>
              <a:defRPr/>
            </a:pPr>
            <a:fld id="{C3E6BC59-73EB-445D-B86E-19847845ED5A}" type="slidenum">
              <a:rPr lang="es-ES" altLang="de-DE"/>
              <a:pPr>
                <a:defRPr/>
              </a:pPr>
              <a:t>‹#›</a:t>
            </a:fld>
            <a:endParaRPr lang="es-ES" alt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3" r:id="rId1"/>
    <p:sldLayoutId id="2147483733" r:id="rId2"/>
    <p:sldLayoutId id="2147483734" r:id="rId3"/>
    <p:sldLayoutId id="2147483735" r:id="rId4"/>
    <p:sldLayoutId id="2147483736" r:id="rId5"/>
    <p:sldLayoutId id="2147483737" r:id="rId6"/>
    <p:sldLayoutId id="2147483738" r:id="rId7"/>
    <p:sldLayoutId id="2147483739" r:id="rId8"/>
    <p:sldLayoutId id="2147483740" r:id="rId9"/>
    <p:sldLayoutId id="2147483741" r:id="rId10"/>
    <p:sldLayoutId id="2147483742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anose="020F0502020204030204" pitchFamily="34" charset="0"/>
          <a:cs typeface="Arial" panose="020B06040202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anose="020F0502020204030204" pitchFamily="34" charset="0"/>
          <a:cs typeface="Arial" panose="020B06040202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anose="020F0502020204030204" pitchFamily="34" charset="0"/>
          <a:cs typeface="Arial" panose="020B06040202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anose="020F0502020204030204" pitchFamily="34" charset="0"/>
          <a:cs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5"/>
          <p:cNvSpPr>
            <a:spLocks noGrp="1" noChangeArrowheads="1"/>
          </p:cNvSpPr>
          <p:nvPr>
            <p:ph type="ctrTitle"/>
          </p:nvPr>
        </p:nvSpPr>
        <p:spPr>
          <a:xfrm>
            <a:off x="1042988" y="2420938"/>
            <a:ext cx="7772400" cy="1008062"/>
          </a:xfrm>
        </p:spPr>
        <p:txBody>
          <a:bodyPr anchor="ctr"/>
          <a:lstStyle/>
          <a:p>
            <a:pPr algn="l" eaLnBrk="1" hangingPunct="1"/>
            <a:r>
              <a:rPr lang="en-US" altLang="de-DE" sz="4400"/>
              <a:t>Avocado Share</a:t>
            </a:r>
            <a:endParaRPr lang="es-ES" altLang="de-DE" sz="4400">
              <a:solidFill>
                <a:schemeClr val="tx1"/>
              </a:solidFill>
            </a:endParaRPr>
          </a:p>
        </p:txBody>
      </p:sp>
      <p:sp>
        <p:nvSpPr>
          <p:cNvPr id="3075" name="Rectangle 29"/>
          <p:cNvSpPr>
            <a:spLocks noGrp="1" noChangeArrowheads="1"/>
          </p:cNvSpPr>
          <p:nvPr>
            <p:ph type="subTitle" idx="1"/>
          </p:nvPr>
        </p:nvSpPr>
        <p:spPr>
          <a:xfrm>
            <a:off x="1042988" y="3284538"/>
            <a:ext cx="2952948" cy="550862"/>
          </a:xfrm>
        </p:spPr>
        <p:txBody>
          <a:bodyPr/>
          <a:lstStyle/>
          <a:p>
            <a:pPr algn="l" eaLnBrk="1" hangingPunct="1">
              <a:defRPr/>
            </a:pPr>
            <a:r>
              <a:rPr lang="en-US" altLang="de-DE" sz="3200" dirty="0" err="1">
                <a:latin typeface="+mj-lt"/>
              </a:rPr>
              <a:t>Meilenstein</a:t>
            </a:r>
            <a:r>
              <a:rPr lang="en-US" altLang="de-DE" sz="3200" dirty="0">
                <a:latin typeface="+mj-lt"/>
              </a:rPr>
              <a:t> 1 </a:t>
            </a:r>
          </a:p>
        </p:txBody>
      </p:sp>
      <p:sp>
        <p:nvSpPr>
          <p:cNvPr id="3076" name="Rectangle 1"/>
          <p:cNvSpPr>
            <a:spLocks noChangeArrowheads="1"/>
          </p:cNvSpPr>
          <p:nvPr/>
        </p:nvSpPr>
        <p:spPr bwMode="auto">
          <a:xfrm>
            <a:off x="1042988" y="5661025"/>
            <a:ext cx="823118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r>
              <a:rPr lang="de-DE" altLang="de-DE" sz="1200">
                <a:latin typeface="+mj-lt"/>
              </a:rPr>
              <a:t>Sascha Bergmann ¦ Lion Kunz ¦ Cyril Müller ¦ Dang Thien Nguyen</a:t>
            </a:r>
          </a:p>
        </p:txBody>
      </p:sp>
    </p:spTree>
  </p:cSld>
  <p:clrMapOvr>
    <a:masterClrMapping/>
  </p:clrMapOvr>
  <p:transition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850702"/>
            <a:ext cx="7029578" cy="4525963"/>
          </a:xfrm>
        </p:spPr>
      </p:pic>
    </p:spTree>
    <p:extLst>
      <p:ext uri="{BB962C8B-B14F-4D97-AF65-F5344CB8AC3E}">
        <p14:creationId xmlns:p14="http://schemas.microsoft.com/office/powerpoint/2010/main" val="25125544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188640"/>
            <a:ext cx="5238397" cy="6048672"/>
          </a:xfrm>
        </p:spPr>
      </p:pic>
    </p:spTree>
    <p:extLst>
      <p:ext uri="{BB962C8B-B14F-4D97-AF65-F5344CB8AC3E}">
        <p14:creationId xmlns:p14="http://schemas.microsoft.com/office/powerpoint/2010/main" val="2867310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nhaltsplatzhalter 2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7" b="12231"/>
          <a:stretch/>
        </p:blipFill>
        <p:spPr>
          <a:xfrm>
            <a:off x="1852392" y="274638"/>
            <a:ext cx="5439215" cy="6129909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UI – Design – </a:t>
            </a:r>
            <a:r>
              <a:rPr lang="en-GB" dirty="0" err="1"/>
              <a:t>Entwurf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28573544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nhaltsplatzhalter 2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51" b="12115"/>
          <a:stretch/>
        </p:blipFill>
        <p:spPr>
          <a:xfrm>
            <a:off x="1831326" y="274638"/>
            <a:ext cx="5481347" cy="6151825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56015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23" b="12323"/>
          <a:stretch/>
        </p:blipFill>
        <p:spPr>
          <a:xfrm>
            <a:off x="1838187" y="274638"/>
            <a:ext cx="5467625" cy="6070072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38001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nhaltsplatzhalter 2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14" b="9071"/>
          <a:stretch/>
        </p:blipFill>
        <p:spPr>
          <a:xfrm>
            <a:off x="1954147" y="274638"/>
            <a:ext cx="5235705" cy="6109070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29651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de-DE" altLang="de-DE" dirty="0"/>
              <a:t>Software - Entwurf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841" y="1185690"/>
            <a:ext cx="7396317" cy="4486619"/>
          </a:xfrm>
          <a:prstGeom prst="rect">
            <a:avLst/>
          </a:prstGeom>
          <a:solidFill>
            <a:schemeClr val="bg1"/>
          </a:solidFill>
        </p:spPr>
      </p:pic>
    </p:spTree>
  </p:cSld>
  <p:clrMapOvr>
    <a:masterClrMapping/>
  </p:clrMapOvr>
  <p:transition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de-DE" altLang="de-DE" dirty="0"/>
              <a:t>Software - Entwurf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9552" y="1700808"/>
            <a:ext cx="8229600" cy="3375256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595169346"/>
      </p:ext>
    </p:extLst>
  </p:cSld>
  <p:clrMapOvr>
    <a:masterClrMapping/>
  </p:clrMapOvr>
  <p:transition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de-DE" altLang="de-DE" dirty="0"/>
              <a:t>Software - Entwurf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628800"/>
            <a:ext cx="7671653" cy="2860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2352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Fragen</a:t>
            </a:r>
            <a:r>
              <a:rPr lang="en-GB" dirty="0"/>
              <a:t> 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8449413"/>
      </p:ext>
    </p:extLst>
  </p:cSld>
  <p:clrMapOvr>
    <a:masterClrMapping/>
  </p:clrMapOvr>
  <p:transition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de-DE" altLang="de-DE" dirty="0"/>
              <a:t>Traktanden</a:t>
            </a:r>
          </a:p>
        </p:txBody>
      </p:sp>
      <p:sp>
        <p:nvSpPr>
          <p:cNvPr id="4099" name="Rectangle 8"/>
          <p:cNvSpPr>
            <a:spLocks noGrp="1" noChangeArrowheads="1"/>
          </p:cNvSpPr>
          <p:nvPr>
            <p:ph type="body" idx="1"/>
          </p:nvPr>
        </p:nvSpPr>
        <p:spPr>
          <a:xfrm>
            <a:off x="422275" y="1628775"/>
            <a:ext cx="8229600" cy="4525963"/>
          </a:xfrm>
        </p:spPr>
        <p:txBody>
          <a:bodyPr/>
          <a:lstStyle/>
          <a:p>
            <a:pPr marL="457200" indent="-457200" eaLnBrk="1" hangingPunct="1">
              <a:buFont typeface="+mj-lt"/>
              <a:buAutoNum type="arabicPeriod"/>
            </a:pPr>
            <a:r>
              <a:rPr lang="de-DE" altLang="de-DE" sz="2400" dirty="0" err="1"/>
              <a:t>Begrüssung</a:t>
            </a:r>
            <a:endParaRPr lang="de-DE" altLang="de-DE" sz="2400" dirty="0"/>
          </a:p>
          <a:p>
            <a:pPr marL="457200" indent="-457200" eaLnBrk="1" hangingPunct="1">
              <a:buFont typeface="+mj-lt"/>
              <a:buAutoNum type="arabicPeriod"/>
            </a:pPr>
            <a:r>
              <a:rPr lang="de-DE" altLang="de-DE" sz="2400" dirty="0"/>
              <a:t>Besprechung des Projektstandes</a:t>
            </a:r>
          </a:p>
          <a:p>
            <a:pPr marL="857250" lvl="1" indent="-457200" eaLnBrk="1" hangingPunct="1">
              <a:buFont typeface="+mj-lt"/>
              <a:buAutoNum type="arabicPeriod"/>
            </a:pPr>
            <a:r>
              <a:rPr lang="de-DE" altLang="de-DE" sz="2000" dirty="0"/>
              <a:t>Abgeschlossene Tasks</a:t>
            </a:r>
          </a:p>
          <a:p>
            <a:pPr marL="857250" lvl="1" indent="-457200" eaLnBrk="1" hangingPunct="1">
              <a:buFont typeface="+mj-lt"/>
              <a:buAutoNum type="arabicPeriod"/>
            </a:pPr>
            <a:r>
              <a:rPr lang="de-DE" altLang="de-DE" sz="2000" dirty="0"/>
              <a:t>Zeitplan</a:t>
            </a:r>
          </a:p>
          <a:p>
            <a:pPr marL="857250" lvl="1" indent="-457200" eaLnBrk="1" hangingPunct="1">
              <a:buFont typeface="+mj-lt"/>
              <a:buAutoNum type="arabicPeriod"/>
            </a:pPr>
            <a:r>
              <a:rPr lang="de-DE" altLang="de-DE" sz="2000" dirty="0"/>
              <a:t>Demo</a:t>
            </a:r>
          </a:p>
          <a:p>
            <a:pPr marL="457200" indent="-457200" eaLnBrk="1" hangingPunct="1">
              <a:buFont typeface="+mj-lt"/>
              <a:buAutoNum type="arabicPeriod"/>
            </a:pPr>
            <a:r>
              <a:rPr lang="de-DE" altLang="de-DE" sz="2400" dirty="0"/>
              <a:t>Besprechung des Datenbank-Designs</a:t>
            </a:r>
          </a:p>
          <a:p>
            <a:pPr marL="457200" indent="-457200" eaLnBrk="1" hangingPunct="1">
              <a:buFont typeface="+mj-lt"/>
              <a:buAutoNum type="arabicPeriod"/>
            </a:pPr>
            <a:r>
              <a:rPr lang="de-DE" altLang="de-DE" sz="2400" dirty="0"/>
              <a:t>Präsentation des UI-Design-Entwurfs</a:t>
            </a:r>
          </a:p>
          <a:p>
            <a:pPr marL="457200" indent="-457200" eaLnBrk="1" hangingPunct="1">
              <a:buFont typeface="+mj-lt"/>
              <a:buAutoNum type="arabicPeriod"/>
            </a:pPr>
            <a:r>
              <a:rPr lang="de-DE" altLang="de-DE" sz="2400" dirty="0"/>
              <a:t>Erläuterung des Softwarearchitektur-Entwurfs</a:t>
            </a:r>
          </a:p>
          <a:p>
            <a:pPr marL="457200" indent="-457200" eaLnBrk="1" hangingPunct="1">
              <a:buFont typeface="+mj-lt"/>
              <a:buAutoNum type="arabicPeriod"/>
            </a:pPr>
            <a:r>
              <a:rPr lang="de-DE" altLang="de-DE" sz="2400" dirty="0"/>
              <a:t>Fragen der Kundenseite</a:t>
            </a:r>
          </a:p>
          <a:p>
            <a:pPr marL="457200" indent="-457200" eaLnBrk="1" hangingPunct="1">
              <a:buFont typeface="+mj-lt"/>
              <a:buAutoNum type="arabicPeriod"/>
            </a:pPr>
            <a:r>
              <a:rPr lang="de-DE" altLang="de-DE" sz="2400" dirty="0"/>
              <a:t>Ausblick</a:t>
            </a:r>
          </a:p>
        </p:txBody>
      </p:sp>
    </p:spTree>
  </p:cSld>
  <p:clrMapOvr>
    <a:masterClrMapping/>
  </p:clrMapOvr>
  <p:transition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de-DE" altLang="de-DE" dirty="0"/>
              <a:t>Ausblick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b="9387"/>
          <a:stretch/>
        </p:blipFill>
        <p:spPr>
          <a:xfrm>
            <a:off x="453919" y="1268761"/>
            <a:ext cx="3457057" cy="453650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t="12560"/>
          <a:stretch/>
        </p:blipFill>
        <p:spPr>
          <a:xfrm>
            <a:off x="4351101" y="1268761"/>
            <a:ext cx="3895573" cy="3007816"/>
          </a:xfrm>
          <a:prstGeom prst="rect">
            <a:avLst/>
          </a:prstGeom>
        </p:spPr>
      </p:pic>
    </p:spTree>
  </p:cSld>
  <p:clrMapOvr>
    <a:masterClrMapping/>
  </p:clrMapOvr>
  <p:transition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el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altLang="de-DE"/>
              <a:t>Danke für Ihre Aufmerksamkeit</a:t>
            </a:r>
          </a:p>
        </p:txBody>
      </p:sp>
    </p:spTree>
  </p:cSld>
  <p:clrMapOvr>
    <a:masterClrMapping/>
  </p:clrMapOvr>
  <p:transition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de-DE" altLang="de-DE" dirty="0"/>
              <a:t>Abgeschlossene Tasks</a:t>
            </a: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1560" y="1556792"/>
            <a:ext cx="4945819" cy="3882753"/>
          </a:xfrm>
          <a:prstGeom prst="rect">
            <a:avLst/>
          </a:prstGeom>
        </p:spPr>
      </p:pic>
    </p:spTree>
  </p:cSld>
  <p:clrMapOvr>
    <a:masterClrMapping/>
  </p:clrMapOvr>
  <p:transition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Zeitplan</a:t>
            </a:r>
            <a:endParaRPr lang="de-CH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06732578"/>
              </p:ext>
            </p:extLst>
          </p:nvPr>
        </p:nvGraphicFramePr>
        <p:xfrm>
          <a:off x="3995936" y="1600201"/>
          <a:ext cx="4896544" cy="33409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323528" y="2564904"/>
            <a:ext cx="332271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Planung</a:t>
            </a:r>
            <a:r>
              <a:rPr lang="en-US" dirty="0"/>
              <a:t> </a:t>
            </a:r>
            <a:r>
              <a:rPr lang="en-US" dirty="0" err="1"/>
              <a:t>überschätzt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kern="1200" dirty="0" err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Gewisse</a:t>
            </a:r>
            <a:r>
              <a:rPr lang="en-US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kern="1200" dirty="0" err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Abstriche</a:t>
            </a:r>
            <a:r>
              <a:rPr lang="en-US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kern="1200" dirty="0" err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bei</a:t>
            </a:r>
            <a:r>
              <a:rPr lang="en-US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kern="1200" dirty="0" err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Architektur-Planung</a:t>
            </a:r>
            <a:endParaRPr lang="en-US" kern="1200" dirty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Keine</a:t>
            </a:r>
            <a:r>
              <a:rPr lang="en-US" dirty="0"/>
              <a:t> </a:t>
            </a:r>
            <a:r>
              <a:rPr lang="en-US" dirty="0" err="1"/>
              <a:t>administrativen</a:t>
            </a:r>
            <a:r>
              <a:rPr lang="en-US" dirty="0"/>
              <a:t> </a:t>
            </a:r>
            <a:r>
              <a:rPr lang="en-US" dirty="0" err="1"/>
              <a:t>Arbeiten</a:t>
            </a:r>
            <a:endParaRPr lang="en-US" kern="1200" dirty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8763668"/>
      </p:ext>
    </p:extLst>
  </p:cSld>
  <p:clrMapOvr>
    <a:masterClrMapping/>
  </p:clrMapOvr>
  <p:transition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Demo </a:t>
            </a:r>
            <a:endParaRPr lang="de-C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de-DE" altLang="de-DE" sz="2400" dirty="0"/>
          </a:p>
        </p:txBody>
      </p:sp>
    </p:spTree>
    <p:extLst>
      <p:ext uri="{BB962C8B-B14F-4D97-AF65-F5344CB8AC3E}">
        <p14:creationId xmlns:p14="http://schemas.microsoft.com/office/powerpoint/2010/main" val="3472154203"/>
      </p:ext>
    </p:extLst>
  </p:cSld>
  <p:clrMapOvr>
    <a:masterClrMapping/>
  </p:clrMapOvr>
  <p:transition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DB - Design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1340768"/>
            <a:ext cx="5832010" cy="4509120"/>
          </a:xfrm>
          <a:prstGeom prst="rect">
            <a:avLst/>
          </a:prstGeom>
        </p:spPr>
      </p:pic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04281781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908720"/>
            <a:ext cx="5681224" cy="4525963"/>
          </a:xfrm>
        </p:spPr>
      </p:pic>
    </p:spTree>
    <p:extLst>
      <p:ext uri="{BB962C8B-B14F-4D97-AF65-F5344CB8AC3E}">
        <p14:creationId xmlns:p14="http://schemas.microsoft.com/office/powerpoint/2010/main" val="33283016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196752"/>
            <a:ext cx="7263474" cy="4525963"/>
          </a:xfrm>
        </p:spPr>
      </p:pic>
    </p:spTree>
    <p:extLst>
      <p:ext uri="{BB962C8B-B14F-4D97-AF65-F5344CB8AC3E}">
        <p14:creationId xmlns:p14="http://schemas.microsoft.com/office/powerpoint/2010/main" val="41899860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776" y="1340768"/>
            <a:ext cx="3127666" cy="4525963"/>
          </a:xfrm>
        </p:spPr>
      </p:pic>
    </p:spTree>
    <p:extLst>
      <p:ext uri="{BB962C8B-B14F-4D97-AF65-F5344CB8AC3E}">
        <p14:creationId xmlns:p14="http://schemas.microsoft.com/office/powerpoint/2010/main" val="18666252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>
</file>

<file path=ppt/theme/theme1.xml><?xml version="1.0" encoding="utf-8"?>
<a:theme xmlns:a="http://schemas.openxmlformats.org/drawingml/2006/main" name="Diseño predeterminado">
  <a:themeElements>
    <a:clrScheme name="Diseño predeterminad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Diseño predeterminad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</TotalTime>
  <Words>81</Words>
  <Application>Microsoft Office PowerPoint</Application>
  <PresentationFormat>On-screen Show (4:3)</PresentationFormat>
  <Paragraphs>31</Paragraphs>
  <Slides>21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4" baseType="lpstr">
      <vt:lpstr>Arial</vt:lpstr>
      <vt:lpstr>Calibri</vt:lpstr>
      <vt:lpstr>Diseño predeterminado</vt:lpstr>
      <vt:lpstr>Avocado Share</vt:lpstr>
      <vt:lpstr>Traktanden</vt:lpstr>
      <vt:lpstr>Abgeschlossene Tasks</vt:lpstr>
      <vt:lpstr>Zeitplan</vt:lpstr>
      <vt:lpstr>Demo </vt:lpstr>
      <vt:lpstr>DB -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UI – Design – Entwurf</vt:lpstr>
      <vt:lpstr>PowerPoint Presentation</vt:lpstr>
      <vt:lpstr>PowerPoint Presentation</vt:lpstr>
      <vt:lpstr>PowerPoint Presentation</vt:lpstr>
      <vt:lpstr>Software - Entwurf</vt:lpstr>
      <vt:lpstr>Software - Entwurf</vt:lpstr>
      <vt:lpstr>Software - Entwurf</vt:lpstr>
      <vt:lpstr>Fragen </vt:lpstr>
      <vt:lpstr>Ausblick</vt:lpstr>
      <vt:lpstr>Danke für Ihre Aufmerksamkeit</vt:lpstr>
    </vt:vector>
  </TitlesOfParts>
  <Company>Toshiba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Mariajose</dc:creator>
  <cp:lastModifiedBy>Sascha Bergmann</cp:lastModifiedBy>
  <cp:revision>367</cp:revision>
  <dcterms:created xsi:type="dcterms:W3CDTF">2010-05-23T14:28:12Z</dcterms:created>
  <dcterms:modified xsi:type="dcterms:W3CDTF">2016-03-11T15:08:07Z</dcterms:modified>
</cp:coreProperties>
</file>